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57" r:id="rId2"/>
    <p:sldMasterId id="2147483659" r:id="rId3"/>
    <p:sldMasterId id="2147483662" r:id="rId4"/>
  </p:sldMasterIdLst>
  <p:sldIdLst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776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211665" y="613269"/>
            <a:ext cx="5308605" cy="817562"/>
          </a:xfrm>
          <a:prstGeom prst="rect">
            <a:avLst/>
          </a:prstGeom>
        </p:spPr>
        <p:txBody>
          <a:bodyPr vert="horz"/>
          <a:lstStyle>
            <a:lvl1pPr algn="l">
              <a:defRPr sz="5800">
                <a:solidFill>
                  <a:schemeClr val="bg1"/>
                </a:solidFill>
                <a:latin typeface="Tungsten-Semibold"/>
                <a:cs typeface="Tungsten-Semibold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211665" y="1447231"/>
            <a:ext cx="5308605" cy="914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Orgon Slab"/>
                <a:cs typeface="Orgon Slab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074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7"/>
            <a:ext cx="8196210" cy="370137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 smtClean="0"/>
              <a:t>Bulleted content here (</a:t>
            </a:r>
            <a:r>
              <a:rPr lang="en-US" dirty="0" err="1" smtClean="0"/>
              <a:t>Orgon</a:t>
            </a:r>
            <a:r>
              <a:rPr lang="en-US" dirty="0" smtClean="0"/>
              <a:t> Slab Light,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Light,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Light,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14)</a:t>
            </a:r>
            <a:endParaRPr lang="en-US" dirty="0"/>
          </a:p>
        </p:txBody>
      </p:sp>
      <p:pic>
        <p:nvPicPr>
          <p:cNvPr id="9" name="Picture 8" descr="SquGrid_36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384" y="5522977"/>
            <a:ext cx="1347216" cy="108966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24157" y="5239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19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894009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ORGON SLAB MEDIUM, 50 PT.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48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7"/>
            <a:ext cx="8196210" cy="370137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 smtClean="0"/>
              <a:t>Bulleted content here (</a:t>
            </a:r>
            <a:r>
              <a:rPr lang="en-US" dirty="0" err="1" smtClean="0"/>
              <a:t>Orgon</a:t>
            </a:r>
            <a:r>
              <a:rPr lang="en-US" dirty="0" smtClean="0"/>
              <a:t> Slab Light,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Light,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Light,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14)</a:t>
            </a:r>
            <a:endParaRPr lang="en-US" dirty="0"/>
          </a:p>
        </p:txBody>
      </p:sp>
      <p:pic>
        <p:nvPicPr>
          <p:cNvPr id="9" name="Picture 8" descr="SquGrid_36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384" y="5522977"/>
            <a:ext cx="1347216" cy="108966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24157" y="5239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06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1"/>
            <a:ext cx="6972300" cy="38975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ORGON SLAB MEDIUM, 50 PT.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7284" y="5522978"/>
            <a:ext cx="1010412" cy="1089660"/>
          </a:xfrm>
          <a:prstGeom prst="rect">
            <a:avLst/>
          </a:prstGeom>
        </p:spPr>
      </p:pic>
      <p:pic>
        <p:nvPicPr>
          <p:cNvPr id="6" name="Picture 5" descr="SquGrid_36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76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0915" y="5693839"/>
            <a:ext cx="891610" cy="72443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97425"/>
            <a:ext cx="5681128" cy="1943101"/>
          </a:xfrm>
          <a:prstGeom prst="rect">
            <a:avLst/>
          </a:prstGeom>
          <a:solidFill>
            <a:srgbClr val="0B2F3A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alphaModFix amt="14000"/>
          </a:blip>
          <a:stretch>
            <a:fillRect/>
          </a:stretch>
        </p:blipFill>
        <p:spPr>
          <a:xfrm>
            <a:off x="0" y="597425"/>
            <a:ext cx="5676900" cy="19431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92" y="5321300"/>
            <a:ext cx="812800" cy="1536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472950" y="23836"/>
            <a:ext cx="660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8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27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09E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41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282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Provost’s Report</a:t>
            </a:r>
          </a:p>
          <a:p>
            <a:r>
              <a:rPr lang="en-US" sz="2800" b="1" dirty="0" smtClean="0"/>
              <a:t>Faculty Senate Meeting</a:t>
            </a:r>
          </a:p>
          <a:p>
            <a:r>
              <a:rPr lang="en-US" sz="2800" b="1" dirty="0" smtClean="0"/>
              <a:t>Thursday, January 26,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47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34501" y="462979"/>
            <a:ext cx="6921360" cy="512895"/>
          </a:xfrm>
        </p:spPr>
        <p:txBody>
          <a:bodyPr/>
          <a:lstStyle/>
          <a:p>
            <a:r>
              <a:rPr lang="en-US" dirty="0" smtClean="0"/>
              <a:t>College of Arts, Sciences, and Business</a:t>
            </a:r>
            <a:endParaRPr lang="en-US" dirty="0"/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34501" y="1150385"/>
            <a:ext cx="8457564" cy="487147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2400" b="0" i="0" kern="1200" baseline="0">
                <a:solidFill>
                  <a:srgbClr val="509E2F"/>
                </a:solidFill>
                <a:latin typeface="Orgon Slab Light"/>
                <a:ea typeface="+mn-ea"/>
                <a:cs typeface="Orgon Slab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 baseline="0">
                <a:solidFill>
                  <a:srgbClr val="509E2F"/>
                </a:solidFill>
                <a:latin typeface="Orgon Slab Light"/>
                <a:ea typeface="+mn-ea"/>
                <a:cs typeface="Orgon Slab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 typeface="Lucida Grande"/>
              <a:buChar char="&gt;"/>
              <a:defRPr sz="1800" b="0" i="0" kern="1200" baseline="0">
                <a:solidFill>
                  <a:srgbClr val="509E2F"/>
                </a:solidFill>
                <a:latin typeface="Orgon Slab Light"/>
                <a:ea typeface="+mn-ea"/>
                <a:cs typeface="Orgon Slab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 baseline="0">
                <a:solidFill>
                  <a:srgbClr val="509E2F"/>
                </a:solidFill>
                <a:latin typeface="Orgon Slab Light"/>
                <a:ea typeface="+mn-ea"/>
                <a:cs typeface="Orgon Slab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1400" b="0" i="0" kern="1200" baseline="0">
                <a:solidFill>
                  <a:srgbClr val="509E2F"/>
                </a:solidFill>
                <a:latin typeface="Orgon Slab Light"/>
                <a:ea typeface="+mn-ea"/>
                <a:cs typeface="Orgon Slab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b="1" dirty="0">
                <a:solidFill>
                  <a:srgbClr val="005F83"/>
                </a:solidFill>
                <a:latin typeface="Orgon Slab" panose="02000503000000020004" pitchFamily="50" charset="0"/>
              </a:rPr>
              <a:t>Petra Dewitt’s </a:t>
            </a:r>
            <a:r>
              <a:rPr lang="en-US" altLang="en-US" sz="1800" dirty="0">
                <a:solidFill>
                  <a:srgbClr val="005F83"/>
                </a:solidFill>
                <a:latin typeface="Orgon Slab Light" panose="02000503000000020004" pitchFamily="50" charset="0"/>
              </a:rPr>
              <a:t>(History and Political Science) peer-reviewed article entitled, “Keeping the Cause Alive: Gottlieb A. Hoehn and the Socialist Party of St. Louis” was published in volume 50 of the Yearbook of German-American Studies.  This volume also includes three book reviews she authored.</a:t>
            </a:r>
          </a:p>
          <a:p>
            <a:endParaRPr lang="en-US" sz="1800" b="1" dirty="0">
              <a:solidFill>
                <a:srgbClr val="005F83"/>
              </a:solidFill>
              <a:latin typeface="Orgon Slab Light" panose="02000503000000020004" pitchFamily="50" charset="0"/>
            </a:endParaRPr>
          </a:p>
          <a:p>
            <a:r>
              <a:rPr lang="en-US" sz="1800" b="1" dirty="0">
                <a:solidFill>
                  <a:srgbClr val="005F83"/>
                </a:solidFill>
                <a:latin typeface="Orgon Slab" panose="02000503000000020004" pitchFamily="50" charset="0"/>
              </a:rPr>
              <a:t>UM Research Board Awards:</a:t>
            </a:r>
          </a:p>
          <a:p>
            <a:pPr lvl="1">
              <a:spcBef>
                <a:spcPts val="1800"/>
              </a:spcBef>
            </a:pPr>
            <a:r>
              <a:rPr lang="en-US" sz="1600" b="1" dirty="0">
                <a:solidFill>
                  <a:srgbClr val="61BE46"/>
                </a:solidFill>
                <a:latin typeface="Orgon Slab" panose="02000503000000020004" pitchFamily="50" charset="0"/>
              </a:rPr>
              <a:t>Garry Grubbs </a:t>
            </a:r>
            <a:r>
              <a:rPr lang="en-US" sz="1600" dirty="0">
                <a:solidFill>
                  <a:srgbClr val="61BE46"/>
                </a:solidFill>
                <a:latin typeface="Orgon Slab Light" panose="02000503000000020004" pitchFamily="50" charset="0"/>
              </a:rPr>
              <a:t>(Chemistry) </a:t>
            </a:r>
            <a:r>
              <a:rPr lang="en-US" altLang="en-US" sz="1600" dirty="0">
                <a:solidFill>
                  <a:srgbClr val="61BE46"/>
                </a:solidFill>
                <a:latin typeface="Orgon Slab Light" panose="02000503000000020004" pitchFamily="50" charset="0"/>
              </a:rPr>
              <a:t>has been awarded $28,000 for his project entitled, “</a:t>
            </a:r>
            <a:r>
              <a:rPr lang="en-US" sz="1600" dirty="0">
                <a:solidFill>
                  <a:srgbClr val="61BE46"/>
                </a:solidFill>
                <a:latin typeface="Orgon Slab Light" panose="02000503000000020004" pitchFamily="50" charset="0"/>
              </a:rPr>
              <a:t>Structural Investigations of Noble Metal Clusters.”</a:t>
            </a:r>
          </a:p>
          <a:p>
            <a:pPr lvl="1">
              <a:spcBef>
                <a:spcPts val="1800"/>
              </a:spcBef>
            </a:pPr>
            <a:r>
              <a:rPr lang="en-US" sz="1600" b="1" dirty="0">
                <a:solidFill>
                  <a:srgbClr val="61BE46"/>
                </a:solidFill>
                <a:latin typeface="Orgon Slab" panose="02000503000000020004" pitchFamily="50" charset="0"/>
              </a:rPr>
              <a:t>Jeff Schramm </a:t>
            </a:r>
            <a:r>
              <a:rPr lang="en-US" sz="1600" dirty="0">
                <a:solidFill>
                  <a:srgbClr val="61BE46"/>
                </a:solidFill>
                <a:latin typeface="Orgon Slab Light" panose="02000503000000020004" pitchFamily="50" charset="0"/>
              </a:rPr>
              <a:t>(History and Political Science) has been awarded $16,016 for his project entitled, “History of the United States Bureau of Mines.”</a:t>
            </a:r>
          </a:p>
          <a:p>
            <a:pPr lvl="1">
              <a:spcBef>
                <a:spcPts val="1800"/>
              </a:spcBef>
            </a:pPr>
            <a:r>
              <a:rPr lang="en-US" sz="1600" b="1" dirty="0" err="1">
                <a:solidFill>
                  <a:srgbClr val="61BE46"/>
                </a:solidFill>
                <a:latin typeface="Orgon Slab" panose="02000503000000020004" pitchFamily="50" charset="0"/>
              </a:rPr>
              <a:t>Xiaoming</a:t>
            </a:r>
            <a:r>
              <a:rPr lang="en-US" sz="1600" b="1" dirty="0">
                <a:solidFill>
                  <a:srgbClr val="61BE46"/>
                </a:solidFill>
                <a:latin typeface="Orgon Slab" panose="02000503000000020004" pitchFamily="50" charset="0"/>
              </a:rPr>
              <a:t> He </a:t>
            </a:r>
            <a:r>
              <a:rPr lang="en-US" sz="1600" dirty="0">
                <a:solidFill>
                  <a:srgbClr val="61BE46"/>
                </a:solidFill>
                <a:latin typeface="Orgon Slab Light" panose="02000503000000020004" pitchFamily="50" charset="0"/>
              </a:rPr>
              <a:t>(Mathematics and Statistics) has been awarded $11,200 for his project entitled, “Modeling, Numeral Methods, and Data Assimilation for Coupling Dual Porosity Flow </a:t>
            </a:r>
            <a:br>
              <a:rPr lang="en-US" sz="1600" dirty="0">
                <a:solidFill>
                  <a:srgbClr val="61BE46"/>
                </a:solidFill>
                <a:latin typeface="Orgon Slab Light" panose="02000503000000020004" pitchFamily="50" charset="0"/>
              </a:rPr>
            </a:br>
            <a:r>
              <a:rPr lang="en-US" sz="1600" dirty="0">
                <a:solidFill>
                  <a:srgbClr val="61BE46"/>
                </a:solidFill>
                <a:latin typeface="Orgon Slab Light" panose="02000503000000020004" pitchFamily="50" charset="0"/>
              </a:rPr>
              <a:t>with Free Flow</a:t>
            </a:r>
            <a:r>
              <a:rPr lang="en-US" sz="1600" dirty="0" smtClean="0">
                <a:solidFill>
                  <a:srgbClr val="61BE46"/>
                </a:solidFill>
                <a:latin typeface="Orgon Slab Light" panose="02000503000000020004" pitchFamily="50" charset="0"/>
              </a:rPr>
              <a:t>.”</a:t>
            </a:r>
            <a:endParaRPr lang="en-US" sz="1600" dirty="0">
              <a:solidFill>
                <a:srgbClr val="61BE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3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17772" y="579195"/>
            <a:ext cx="8184662" cy="48239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College of Engineering and Computing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6224" y="1357784"/>
            <a:ext cx="8196210" cy="5125393"/>
          </a:xfrm>
        </p:spPr>
        <p:txBody>
          <a:bodyPr/>
          <a:lstStyle/>
          <a:p>
            <a:r>
              <a:rPr lang="en-US" sz="2000" dirty="0">
                <a:solidFill>
                  <a:srgbClr val="005F83"/>
                </a:solidFill>
              </a:rPr>
              <a:t>Xiaoping Du named Curators Teaching Professor for Mechanical and Aerospace Engineering</a:t>
            </a:r>
            <a:endParaRPr lang="en-US" sz="2000" dirty="0"/>
          </a:p>
          <a:p>
            <a:pPr>
              <a:spcBef>
                <a:spcPts val="1800"/>
              </a:spcBef>
            </a:pPr>
            <a:r>
              <a:rPr lang="en-US" sz="2000" dirty="0">
                <a:solidFill>
                  <a:srgbClr val="005F83"/>
                </a:solidFill>
              </a:rPr>
              <a:t>EMSE won 3 out of 4 competitions at the ASEM</a:t>
            </a:r>
          </a:p>
          <a:p>
            <a:pPr>
              <a:spcBef>
                <a:spcPts val="1800"/>
              </a:spcBef>
            </a:pPr>
            <a:r>
              <a:rPr lang="en-US" sz="2000" dirty="0">
                <a:solidFill>
                  <a:srgbClr val="005F83"/>
                </a:solidFill>
              </a:rPr>
              <a:t>Delbert Day elected to National Academy of Inventors </a:t>
            </a:r>
          </a:p>
          <a:p>
            <a:pPr>
              <a:spcBef>
                <a:spcPts val="1800"/>
              </a:spcBef>
            </a:pPr>
            <a:r>
              <a:rPr lang="en-US" sz="2000" dirty="0">
                <a:solidFill>
                  <a:srgbClr val="005F83"/>
                </a:solidFill>
              </a:rPr>
              <a:t>S&amp;T named US Department of Transportation Tier 1 UTC.   Partners with regional UTC with Nebraska and 2 others, headed by </a:t>
            </a:r>
            <a:r>
              <a:rPr lang="en-US" sz="2000" dirty="0" err="1">
                <a:solidFill>
                  <a:srgbClr val="005F83"/>
                </a:solidFill>
              </a:rPr>
              <a:t>Genda</a:t>
            </a:r>
            <a:r>
              <a:rPr lang="en-US" sz="2000" dirty="0">
                <a:solidFill>
                  <a:srgbClr val="005F83"/>
                </a:solidFill>
              </a:rPr>
              <a:t> Chen. </a:t>
            </a:r>
          </a:p>
          <a:p>
            <a:pPr>
              <a:spcBef>
                <a:spcPts val="1800"/>
              </a:spcBef>
            </a:pPr>
            <a:r>
              <a:rPr lang="en-US" sz="2000" dirty="0">
                <a:solidFill>
                  <a:srgbClr val="005F83"/>
                </a:solidFill>
              </a:rPr>
              <a:t>Bill </a:t>
            </a:r>
            <a:r>
              <a:rPr lang="en-US" sz="2000" dirty="0" err="1">
                <a:solidFill>
                  <a:srgbClr val="005F83"/>
                </a:solidFill>
              </a:rPr>
              <a:t>Fahrenholtz</a:t>
            </a:r>
            <a:r>
              <a:rPr lang="en-US" sz="2000" dirty="0">
                <a:solidFill>
                  <a:srgbClr val="005F83"/>
                </a:solidFill>
              </a:rPr>
              <a:t> named editor in chief of Journal of American Ceramics Society </a:t>
            </a:r>
          </a:p>
          <a:p>
            <a:pPr>
              <a:spcBef>
                <a:spcPts val="1800"/>
              </a:spcBef>
            </a:pPr>
            <a:r>
              <a:rPr lang="en-US" sz="2000" dirty="0">
                <a:solidFill>
                  <a:srgbClr val="005F83"/>
                </a:solidFill>
              </a:rPr>
              <a:t>Dr. Kamal </a:t>
            </a:r>
            <a:r>
              <a:rPr lang="en-US" sz="2000" dirty="0" err="1">
                <a:solidFill>
                  <a:srgbClr val="005F83"/>
                </a:solidFill>
              </a:rPr>
              <a:t>Khayat</a:t>
            </a:r>
            <a:r>
              <a:rPr lang="en-US" sz="2000" dirty="0">
                <a:solidFill>
                  <a:srgbClr val="005F83"/>
                </a:solidFill>
              </a:rPr>
              <a:t> will be honored with the ACI </a:t>
            </a:r>
            <a:r>
              <a:rPr lang="en-US" sz="2000" dirty="0" smtClean="0">
                <a:solidFill>
                  <a:srgbClr val="005F83"/>
                </a:solidFill>
              </a:rPr>
              <a:t>Foundation’s</a:t>
            </a:r>
            <a:br>
              <a:rPr lang="en-US" sz="2000" dirty="0" smtClean="0">
                <a:solidFill>
                  <a:srgbClr val="005F83"/>
                </a:solidFill>
              </a:rPr>
            </a:br>
            <a:r>
              <a:rPr lang="en-US" sz="2000" dirty="0" smtClean="0">
                <a:solidFill>
                  <a:srgbClr val="005F83"/>
                </a:solidFill>
              </a:rPr>
              <a:t>Jean-Claude </a:t>
            </a:r>
            <a:r>
              <a:rPr lang="en-US" sz="2000" dirty="0" err="1">
                <a:solidFill>
                  <a:srgbClr val="005F83"/>
                </a:solidFill>
              </a:rPr>
              <a:t>Roumain</a:t>
            </a:r>
            <a:r>
              <a:rPr lang="en-US" sz="2000" dirty="0">
                <a:solidFill>
                  <a:srgbClr val="005F83"/>
                </a:solidFill>
              </a:rPr>
              <a:t> Innovation in Concrete Award in March 2017</a:t>
            </a:r>
          </a:p>
        </p:txBody>
      </p:sp>
    </p:spTree>
    <p:extLst>
      <p:ext uri="{BB962C8B-B14F-4D97-AF65-F5344CB8AC3E}">
        <p14:creationId xmlns:p14="http://schemas.microsoft.com/office/powerpoint/2010/main" val="369492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22795" y="487742"/>
            <a:ext cx="8184662" cy="743999"/>
          </a:xfrm>
        </p:spPr>
        <p:txBody>
          <a:bodyPr/>
          <a:lstStyle/>
          <a:p>
            <a:r>
              <a:rPr lang="en-US" dirty="0" smtClean="0"/>
              <a:t>College of Engineering and Computing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2795" y="1260054"/>
            <a:ext cx="8418697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spcBef>
                <a:spcPct val="20000"/>
              </a:spcBef>
              <a:buFont typeface="Lucida Grande"/>
              <a:buChar char="&gt;"/>
            </a:pPr>
            <a:r>
              <a:rPr lang="en-US" sz="2000" dirty="0">
                <a:solidFill>
                  <a:srgbClr val="005F83"/>
                </a:solidFill>
                <a:latin typeface="Orgon Slab Light"/>
              </a:rPr>
              <a:t>Several outstanding educators recognized by Provost</a:t>
            </a:r>
          </a:p>
          <a:p>
            <a:pPr marL="342900" indent="-342900" defTabSz="457200">
              <a:spcBef>
                <a:spcPts val="2400"/>
              </a:spcBef>
              <a:buFont typeface="Lucida Grande"/>
              <a:buChar char="&gt;"/>
            </a:pPr>
            <a:r>
              <a:rPr lang="en-US" sz="2000" dirty="0">
                <a:solidFill>
                  <a:srgbClr val="005F83"/>
                </a:solidFill>
                <a:latin typeface="Orgon Slab Light"/>
              </a:rPr>
              <a:t>Many thanks to </a:t>
            </a:r>
            <a:r>
              <a:rPr lang="en-US" sz="2000" dirty="0" err="1">
                <a:solidFill>
                  <a:srgbClr val="005F83"/>
                </a:solidFill>
                <a:latin typeface="Orgon Slab Light"/>
              </a:rPr>
              <a:t>CArE</a:t>
            </a:r>
            <a:r>
              <a:rPr lang="en-US" sz="2000" dirty="0">
                <a:solidFill>
                  <a:srgbClr val="005F83"/>
                </a:solidFill>
                <a:latin typeface="Orgon Slab Light"/>
              </a:rPr>
              <a:t> and other departments who have offered up space for those displaced from ECE</a:t>
            </a:r>
          </a:p>
          <a:p>
            <a:pPr marL="342900" indent="-342900" defTabSz="457200">
              <a:spcBef>
                <a:spcPts val="2400"/>
              </a:spcBef>
              <a:buFont typeface="Lucida Grande"/>
              <a:buChar char="&gt;"/>
            </a:pPr>
            <a:r>
              <a:rPr lang="en-US" sz="2000" dirty="0" err="1">
                <a:solidFill>
                  <a:srgbClr val="005F83"/>
                </a:solidFill>
                <a:latin typeface="Orgon Slab Light"/>
              </a:rPr>
              <a:t>Muthanna</a:t>
            </a:r>
            <a:r>
              <a:rPr lang="en-US" sz="2000" dirty="0">
                <a:solidFill>
                  <a:srgbClr val="005F83"/>
                </a:solidFill>
                <a:latin typeface="Orgon Slab Light"/>
              </a:rPr>
              <a:t> Al-</a:t>
            </a:r>
            <a:r>
              <a:rPr lang="en-US" sz="2000" dirty="0" err="1">
                <a:solidFill>
                  <a:srgbClr val="005F83"/>
                </a:solidFill>
                <a:latin typeface="Orgon Slab Light"/>
              </a:rPr>
              <a:t>Dahhan</a:t>
            </a:r>
            <a:r>
              <a:rPr lang="en-US" sz="2000" dirty="0">
                <a:solidFill>
                  <a:srgbClr val="005F83"/>
                </a:solidFill>
                <a:latin typeface="Orgon Slab Light"/>
              </a:rPr>
              <a:t> named Curators’ Distinguished Professor of chemical and biochemical engineering and of nuclear engineering</a:t>
            </a:r>
          </a:p>
          <a:p>
            <a:pPr marL="342900" indent="-342900" defTabSz="457200">
              <a:spcBef>
                <a:spcPts val="2400"/>
              </a:spcBef>
              <a:buFont typeface="Lucida Grande"/>
              <a:buChar char="&gt;"/>
            </a:pPr>
            <a:r>
              <a:rPr lang="en-US" sz="2000" dirty="0">
                <a:solidFill>
                  <a:srgbClr val="005F83"/>
                </a:solidFill>
                <a:latin typeface="Orgon Slab Light"/>
              </a:rPr>
              <a:t>Dr. Francisca </a:t>
            </a:r>
            <a:r>
              <a:rPr lang="en-US" sz="2000" dirty="0" err="1">
                <a:solidFill>
                  <a:srgbClr val="005F83"/>
                </a:solidFill>
                <a:latin typeface="Orgon Slab Light"/>
              </a:rPr>
              <a:t>Oboh-Ikuenobe</a:t>
            </a:r>
            <a:r>
              <a:rPr lang="en-US" sz="2000" dirty="0">
                <a:solidFill>
                  <a:srgbClr val="005F83"/>
                </a:solidFill>
                <a:latin typeface="Orgon Slab Light"/>
              </a:rPr>
              <a:t> was one of two invited speakers featured at the Women in Geosciences and Engineering forum during the 34th annual meeting of the Nigerian Association of Petroleum </a:t>
            </a:r>
            <a:r>
              <a:rPr lang="en-US" sz="2000" dirty="0" err="1">
                <a:solidFill>
                  <a:srgbClr val="005F83"/>
                </a:solidFill>
                <a:latin typeface="Orgon Slab Light"/>
              </a:rPr>
              <a:t>Explorationist</a:t>
            </a:r>
            <a:endParaRPr lang="en-US" sz="2000" dirty="0">
              <a:solidFill>
                <a:srgbClr val="005F83"/>
              </a:solidFill>
              <a:latin typeface="Orgon Slab Light"/>
            </a:endParaRPr>
          </a:p>
          <a:p>
            <a:pPr marL="342900" indent="-342900" defTabSz="457200">
              <a:spcBef>
                <a:spcPct val="20000"/>
              </a:spcBef>
              <a:buFont typeface="Lucida Grande"/>
              <a:buChar char="&gt;"/>
            </a:pPr>
            <a:endParaRPr lang="en-US" sz="2400" dirty="0">
              <a:solidFill>
                <a:srgbClr val="509E2F"/>
              </a:solidFill>
              <a:latin typeface="Orgon Slab Light"/>
            </a:endParaRPr>
          </a:p>
        </p:txBody>
      </p:sp>
    </p:spTree>
    <p:extLst>
      <p:ext uri="{BB962C8B-B14F-4D97-AF65-F5344CB8AC3E}">
        <p14:creationId xmlns:p14="http://schemas.microsoft.com/office/powerpoint/2010/main" val="741132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24296" y="471557"/>
            <a:ext cx="8184662" cy="548360"/>
          </a:xfrm>
        </p:spPr>
        <p:txBody>
          <a:bodyPr>
            <a:normAutofit/>
          </a:bodyPr>
          <a:lstStyle/>
          <a:p>
            <a:r>
              <a:rPr lang="en-US" altLang="en-US" sz="3200" b="1" dirty="0"/>
              <a:t>Office of Undergraduate Studies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9514" y="1260391"/>
            <a:ext cx="8517923" cy="5165125"/>
          </a:xfrm>
        </p:spPr>
        <p:txBody>
          <a:bodyPr/>
          <a:lstStyle/>
          <a:p>
            <a:r>
              <a:rPr lang="en-US" sz="1900" b="1" dirty="0"/>
              <a:t>Building Functional Teams in the Classroom and Beyond Workshop</a:t>
            </a:r>
          </a:p>
          <a:p>
            <a:pPr lvl="1">
              <a:spcBef>
                <a:spcPts val="1200"/>
              </a:spcBef>
            </a:pPr>
            <a:r>
              <a:rPr lang="en-US" sz="1500" dirty="0">
                <a:solidFill>
                  <a:srgbClr val="015C7D"/>
                </a:solidFill>
              </a:rPr>
              <a:t>Liz Hughes, principal consultant held a 5-hour workshop on January 12, 2017</a:t>
            </a:r>
          </a:p>
          <a:p>
            <a:pPr lvl="1">
              <a:spcBef>
                <a:spcPts val="1200"/>
              </a:spcBef>
            </a:pPr>
            <a:r>
              <a:rPr lang="en-US" sz="1500" dirty="0">
                <a:solidFill>
                  <a:srgbClr val="015C7D"/>
                </a:solidFill>
              </a:rPr>
              <a:t>Discussion was “The Five Dysfunctions of a Team” written by Patrick </a:t>
            </a:r>
            <a:r>
              <a:rPr lang="en-US" sz="1500" dirty="0" err="1">
                <a:solidFill>
                  <a:srgbClr val="015C7D"/>
                </a:solidFill>
              </a:rPr>
              <a:t>Lencioni</a:t>
            </a:r>
            <a:endParaRPr lang="en-US" sz="1500" dirty="0">
              <a:solidFill>
                <a:srgbClr val="015C7D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US" sz="1500" dirty="0">
                <a:solidFill>
                  <a:srgbClr val="015C7D"/>
                </a:solidFill>
              </a:rPr>
              <a:t>45 faculty and staff attended</a:t>
            </a:r>
          </a:p>
          <a:p>
            <a:pPr>
              <a:spcBef>
                <a:spcPts val="1800"/>
              </a:spcBef>
            </a:pPr>
            <a:r>
              <a:rPr lang="en-US" sz="1900" b="1" dirty="0"/>
              <a:t>Opportunities for Undergraduate Research Program (OURE)</a:t>
            </a:r>
          </a:p>
          <a:p>
            <a:pPr lvl="1">
              <a:spcBef>
                <a:spcPts val="1200"/>
              </a:spcBef>
            </a:pPr>
            <a:r>
              <a:rPr lang="en-US" sz="1500" dirty="0">
                <a:solidFill>
                  <a:srgbClr val="015C7D"/>
                </a:solidFill>
              </a:rPr>
              <a:t>Applications are open and will close on March 1st </a:t>
            </a:r>
          </a:p>
          <a:p>
            <a:pPr>
              <a:spcBef>
                <a:spcPts val="1800"/>
              </a:spcBef>
            </a:pPr>
            <a:r>
              <a:rPr lang="en-US" sz="1900" b="1" dirty="0"/>
              <a:t>Undergraduate Research Conference </a:t>
            </a:r>
          </a:p>
          <a:p>
            <a:pPr lvl="1">
              <a:spcBef>
                <a:spcPts val="1200"/>
              </a:spcBef>
            </a:pPr>
            <a:r>
              <a:rPr lang="en-US" sz="1500" dirty="0">
                <a:solidFill>
                  <a:srgbClr val="015C7D"/>
                </a:solidFill>
              </a:rPr>
              <a:t>Applications are open and will close on March 7th </a:t>
            </a:r>
          </a:p>
          <a:p>
            <a:pPr lvl="1">
              <a:spcBef>
                <a:spcPts val="1200"/>
              </a:spcBef>
            </a:pPr>
            <a:r>
              <a:rPr lang="en-US" sz="1500" dirty="0">
                <a:solidFill>
                  <a:srgbClr val="015C7D"/>
                </a:solidFill>
              </a:rPr>
              <a:t>Conference will be held on April 11th at the </a:t>
            </a:r>
            <a:r>
              <a:rPr lang="en-US" sz="1500" dirty="0" err="1">
                <a:solidFill>
                  <a:srgbClr val="015C7D"/>
                </a:solidFill>
              </a:rPr>
              <a:t>Havener</a:t>
            </a:r>
            <a:r>
              <a:rPr lang="en-US" sz="1500" dirty="0">
                <a:solidFill>
                  <a:srgbClr val="015C7D"/>
                </a:solidFill>
              </a:rPr>
              <a:t> Center </a:t>
            </a:r>
          </a:p>
          <a:p>
            <a:pPr>
              <a:spcBef>
                <a:spcPts val="1800"/>
              </a:spcBef>
            </a:pPr>
            <a:r>
              <a:rPr lang="en-US" sz="1900" b="1" dirty="0"/>
              <a:t>Undergraduate Research Day at the Capitol</a:t>
            </a:r>
          </a:p>
          <a:p>
            <a:pPr lvl="1">
              <a:spcBef>
                <a:spcPts val="1200"/>
              </a:spcBef>
            </a:pPr>
            <a:r>
              <a:rPr lang="en-US" sz="1500" dirty="0">
                <a:solidFill>
                  <a:srgbClr val="015C7D"/>
                </a:solidFill>
              </a:rPr>
              <a:t>1 day event on April 4th</a:t>
            </a:r>
          </a:p>
          <a:p>
            <a:pPr lvl="1">
              <a:spcBef>
                <a:spcPts val="1200"/>
              </a:spcBef>
            </a:pPr>
            <a:r>
              <a:rPr lang="en-US" sz="1500" dirty="0">
                <a:solidFill>
                  <a:srgbClr val="015C7D"/>
                </a:solidFill>
              </a:rPr>
              <a:t>10 Missouri S&amp;T will be participating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01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70747" y="382147"/>
            <a:ext cx="8184662" cy="64758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Office of Graduate Studies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0747" y="888228"/>
            <a:ext cx="8196210" cy="5446668"/>
          </a:xfrm>
        </p:spPr>
        <p:txBody>
          <a:bodyPr/>
          <a:lstStyle/>
          <a:p>
            <a:pPr marL="0" indent="0">
              <a:buNone/>
            </a:pPr>
            <a:r>
              <a:rPr lang="en-US" sz="2300" dirty="0"/>
              <a:t>New Doctoral Recruitment </a:t>
            </a:r>
            <a:r>
              <a:rPr lang="en-US" sz="2300" dirty="0" smtClean="0"/>
              <a:t>Programs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400" b="1" dirty="0">
                <a:solidFill>
                  <a:srgbClr val="005F83"/>
                </a:solidFill>
                <a:latin typeface="Orgon Slab" panose="02000503000000020004" pitchFamily="50" charset="0"/>
              </a:rPr>
              <a:t>Chancellor’s Distinguished Fellowship (CDF) </a:t>
            </a:r>
            <a:r>
              <a:rPr lang="en-US" sz="1200" dirty="0">
                <a:solidFill>
                  <a:srgbClr val="003B49"/>
                </a:solidFill>
                <a:latin typeface="Orgon Slab" panose="02000503000000020004" pitchFamily="50" charset="0"/>
              </a:rPr>
              <a:t>http://grad.mst.edu/futurestudents/funding/cd_fellowship/</a:t>
            </a:r>
          </a:p>
          <a:p>
            <a:pPr>
              <a:spcBef>
                <a:spcPts val="1800"/>
              </a:spcBef>
            </a:pPr>
            <a:r>
              <a:rPr lang="en-US" sz="1600" dirty="0">
                <a:latin typeface="Orgon Slab" panose="02000503000000020004" pitchFamily="50" charset="0"/>
              </a:rPr>
              <a:t>CDF seeks to recognize and recruit outstanding and exceptional new full-time domestic graduate students who will be pursuing a doctoral program at Missouri S&amp;T. Eight new CDF awards will be given annually, up to four of which will be for underrepresented minorities and/or female students. </a:t>
            </a:r>
          </a:p>
          <a:p>
            <a:pPr>
              <a:spcBef>
                <a:spcPts val="1800"/>
              </a:spcBef>
            </a:pPr>
            <a:r>
              <a:rPr lang="en-US" sz="1600" dirty="0">
                <a:latin typeface="Orgon Slab" panose="02000503000000020004" pitchFamily="50" charset="0"/>
              </a:rPr>
              <a:t>CDF Awardees will Receive:</a:t>
            </a:r>
          </a:p>
          <a:p>
            <a:pPr lvl="1">
              <a:spcBef>
                <a:spcPts val="1800"/>
              </a:spcBef>
            </a:pPr>
            <a:r>
              <a:rPr lang="en-US" sz="1200" dirty="0">
                <a:solidFill>
                  <a:srgbClr val="015C7D"/>
                </a:solidFill>
                <a:latin typeface="Orgon Slab" panose="02000503000000020004" pitchFamily="50" charset="0"/>
              </a:rPr>
              <a:t>$10,000 annual fellowship support for up to five years + 50% FTE appointment (provided by academic department) and tuition and supplemental fees remittance (provided by campus)</a:t>
            </a:r>
          </a:p>
          <a:p>
            <a:pPr lvl="1">
              <a:spcBef>
                <a:spcPts val="1800"/>
              </a:spcBef>
            </a:pPr>
            <a:r>
              <a:rPr lang="en-US" sz="1200" dirty="0">
                <a:solidFill>
                  <a:srgbClr val="015C7D"/>
                </a:solidFill>
                <a:latin typeface="Orgon Slab" panose="02000503000000020004" pitchFamily="50" charset="0"/>
              </a:rPr>
              <a:t>Dedicated fees support (informational technology fee, activity facility fee, health services fee)</a:t>
            </a:r>
          </a:p>
          <a:p>
            <a:pPr lvl="1">
              <a:spcBef>
                <a:spcPts val="1800"/>
              </a:spcBef>
            </a:pPr>
            <a:r>
              <a:rPr lang="en-US" sz="1200" dirty="0">
                <a:solidFill>
                  <a:srgbClr val="015C7D"/>
                </a:solidFill>
                <a:latin typeface="Orgon Slab" panose="02000503000000020004" pitchFamily="50" charset="0"/>
              </a:rPr>
              <a:t>Professional development opportunities</a:t>
            </a:r>
          </a:p>
          <a:p>
            <a:pPr>
              <a:spcBef>
                <a:spcPts val="1800"/>
              </a:spcBef>
            </a:pPr>
            <a:r>
              <a:rPr lang="en-US" sz="1600" dirty="0">
                <a:latin typeface="Orgon Slab" panose="02000503000000020004" pitchFamily="50" charset="0"/>
              </a:rPr>
              <a:t>The Department Chair or Designee must submit the </a:t>
            </a:r>
            <a:r>
              <a:rPr lang="en-US" sz="1600" dirty="0" smtClean="0">
                <a:latin typeface="Orgon Slab" panose="02000503000000020004" pitchFamily="50" charset="0"/>
              </a:rPr>
              <a:t>department</a:t>
            </a:r>
            <a:br>
              <a:rPr lang="en-US" sz="1600" dirty="0" smtClean="0">
                <a:latin typeface="Orgon Slab" panose="02000503000000020004" pitchFamily="50" charset="0"/>
              </a:rPr>
            </a:br>
            <a:r>
              <a:rPr lang="en-US" sz="1600" dirty="0" smtClean="0">
                <a:latin typeface="Orgon Slab" panose="02000503000000020004" pitchFamily="50" charset="0"/>
              </a:rPr>
              <a:t>nominations </a:t>
            </a:r>
            <a:r>
              <a:rPr lang="en-US" sz="1600" dirty="0">
                <a:latin typeface="Orgon Slab" panose="02000503000000020004" pitchFamily="50" charset="0"/>
              </a:rPr>
              <a:t>via this nomination form by </a:t>
            </a:r>
            <a:r>
              <a:rPr lang="en-US" sz="1600" dirty="0">
                <a:solidFill>
                  <a:srgbClr val="005F83"/>
                </a:solidFill>
                <a:latin typeface="Orgon Slab" panose="02000503000000020004" pitchFamily="50" charset="0"/>
              </a:rPr>
              <a:t>Feb. 15, 2017.  </a:t>
            </a:r>
            <a:r>
              <a:rPr lang="en-US" sz="1600" dirty="0">
                <a:solidFill>
                  <a:srgbClr val="002060"/>
                </a:solidFill>
                <a:latin typeface="Orgon Slab" panose="02000503000000020004" pitchFamily="50" charset="0"/>
              </a:rPr>
              <a:t/>
            </a:r>
            <a:br>
              <a:rPr lang="en-US" sz="1600" dirty="0">
                <a:solidFill>
                  <a:srgbClr val="002060"/>
                </a:solidFill>
                <a:latin typeface="Orgon Slab" panose="02000503000000020004" pitchFamily="50" charset="0"/>
              </a:rPr>
            </a:br>
            <a:r>
              <a:rPr lang="en-US" sz="1600" dirty="0" smtClean="0">
                <a:solidFill>
                  <a:srgbClr val="002060"/>
                </a:solidFill>
                <a:latin typeface="Orgon Slab" panose="02000503000000020004" pitchFamily="50" charset="0"/>
              </a:rPr>
              <a:t/>
            </a:r>
            <a:br>
              <a:rPr lang="en-US" sz="1600" dirty="0" smtClean="0">
                <a:solidFill>
                  <a:srgbClr val="002060"/>
                </a:solidFill>
                <a:latin typeface="Orgon Slab" panose="02000503000000020004" pitchFamily="50" charset="0"/>
              </a:rPr>
            </a:br>
            <a:r>
              <a:rPr lang="en-US" sz="1600" dirty="0" smtClean="0">
                <a:latin typeface="Orgon Slab" panose="02000503000000020004" pitchFamily="50" charset="0"/>
              </a:rPr>
              <a:t>For </a:t>
            </a:r>
            <a:r>
              <a:rPr lang="en-US" sz="1600" dirty="0">
                <a:latin typeface="Orgon Slab" panose="02000503000000020004" pitchFamily="50" charset="0"/>
              </a:rPr>
              <a:t>more information on the nomination process and CDF </a:t>
            </a:r>
            <a:r>
              <a:rPr lang="en-US" sz="1600" dirty="0" smtClean="0">
                <a:latin typeface="Orgon Slab" panose="02000503000000020004" pitchFamily="50" charset="0"/>
              </a:rPr>
              <a:t>policies,</a:t>
            </a:r>
            <a:br>
              <a:rPr lang="en-US" sz="1600" dirty="0" smtClean="0">
                <a:latin typeface="Orgon Slab" panose="02000503000000020004" pitchFamily="50" charset="0"/>
              </a:rPr>
            </a:br>
            <a:r>
              <a:rPr lang="en-US" sz="1600" dirty="0" smtClean="0">
                <a:latin typeface="Orgon Slab" panose="02000503000000020004" pitchFamily="50" charset="0"/>
              </a:rPr>
              <a:t>please </a:t>
            </a:r>
            <a:r>
              <a:rPr lang="en-US" sz="1600" dirty="0">
                <a:latin typeface="Orgon Slab" panose="02000503000000020004" pitchFamily="50" charset="0"/>
              </a:rPr>
              <a:t>visit the CDF webpage with associated </a:t>
            </a:r>
            <a:r>
              <a:rPr lang="en-US" sz="1600" dirty="0" smtClean="0">
                <a:latin typeface="Orgon Slab" panose="02000503000000020004" pitchFamily="50" charset="0"/>
              </a:rPr>
              <a:t>FAQs</a:t>
            </a:r>
            <a:endParaRPr lang="en-US" sz="16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64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13082" y="423336"/>
            <a:ext cx="8184662" cy="61463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Office of Graduate Studies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1510" y="897922"/>
            <a:ext cx="8196210" cy="581591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New Doctoral Recruitment </a:t>
            </a:r>
            <a:r>
              <a:rPr lang="en-US" dirty="0" smtClean="0"/>
              <a:t>Programs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800" b="1" dirty="0" smtClean="0">
                <a:latin typeface="Orgon Slab" panose="02000503000000020004" pitchFamily="50" charset="0"/>
              </a:rPr>
              <a:t>Campus </a:t>
            </a:r>
            <a:r>
              <a:rPr lang="en-US" sz="1800" b="1" dirty="0">
                <a:latin typeface="Orgon Slab" panose="02000503000000020004" pitchFamily="50" charset="0"/>
              </a:rPr>
              <a:t>Visit Programs: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srgbClr val="005F83"/>
                </a:solidFill>
                <a:latin typeface="Orgon Slab" panose="02000503000000020004" pitchFamily="50" charset="0"/>
              </a:rPr>
              <a:t>Experience S&amp;T Program </a:t>
            </a:r>
            <a:r>
              <a:rPr lang="en-US" sz="1600" dirty="0">
                <a:solidFill>
                  <a:srgbClr val="003B49"/>
                </a:solidFill>
                <a:latin typeface="Orgon Slab" panose="02000503000000020004" pitchFamily="50" charset="0"/>
              </a:rPr>
              <a:t>http://grad.mst.edu/futurestudents/funding/experience_st/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latin typeface="Orgon Slab" panose="02000503000000020004" pitchFamily="50" charset="0"/>
              </a:rPr>
              <a:t>This 1-2 day campus visit includes lab tours, campus tours, faculty meetings, and graduate student meet and greets. Reimbursement for travel will be based on the state of the student’s current institution.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dirty="0">
                <a:solidFill>
                  <a:srgbClr val="005F83"/>
                </a:solidFill>
                <a:latin typeface="Orgon Slab" panose="02000503000000020004" pitchFamily="50" charset="0"/>
              </a:rPr>
              <a:t>VIP Experience S&amp;T Program </a:t>
            </a:r>
            <a:r>
              <a:rPr lang="en-US" sz="1600" dirty="0">
                <a:solidFill>
                  <a:srgbClr val="003B49"/>
                </a:solidFill>
                <a:latin typeface="Orgon Slab" panose="02000503000000020004" pitchFamily="50" charset="0"/>
              </a:rPr>
              <a:t>http://grad.mst.edu/faculty/vipexperiencestprogram/ 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latin typeface="Orgon Slab" panose="02000503000000020004" pitchFamily="50" charset="0"/>
              </a:rPr>
              <a:t>This all-expense-paid VIP visit program is for highly competitive domestic doctoral prospects that meet requirements for the Chancellor’s Distinguished Fellowship. </a:t>
            </a:r>
            <a:endParaRPr lang="en-US" sz="1200" dirty="0">
              <a:latin typeface="Orgon Slab" panose="02000503000000020004" pitchFamily="50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dirty="0">
                <a:solidFill>
                  <a:srgbClr val="005F83"/>
                </a:solidFill>
                <a:latin typeface="Orgon Slab" panose="02000503000000020004" pitchFamily="50" charset="0"/>
              </a:rPr>
              <a:t>Doctoral Student Recruitment Grants </a:t>
            </a:r>
            <a:r>
              <a:rPr lang="en-US" sz="1600" dirty="0">
                <a:solidFill>
                  <a:srgbClr val="003B49"/>
                </a:solidFill>
                <a:latin typeface="Orgon Slab" panose="02000503000000020004" pitchFamily="50" charset="0"/>
              </a:rPr>
              <a:t>http://grad.mst.edu/faculty/doctoralstudentrecruitmentgrants/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latin typeface="Orgon Slab" panose="02000503000000020004" pitchFamily="50" charset="0"/>
              </a:rPr>
              <a:t>This grant program is designed to increase efforts at the departmental level in the recruitment of doctoral students. The grant will be broken into two distinct tracks:</a:t>
            </a:r>
          </a:p>
          <a:p>
            <a:pPr lvl="1">
              <a:spcBef>
                <a:spcPts val="600"/>
              </a:spcBef>
            </a:pPr>
            <a:r>
              <a:rPr lang="en-US" sz="1050" dirty="0">
                <a:solidFill>
                  <a:srgbClr val="015C7D"/>
                </a:solidFill>
                <a:latin typeface="Orgon Slab" panose="02000503000000020004" pitchFamily="50" charset="0"/>
              </a:rPr>
              <a:t>Track I: Recruitment of highly competitive underrepresented minority doctoral students (African American, </a:t>
            </a:r>
            <a:r>
              <a:rPr lang="en-US" sz="1050" dirty="0" smtClean="0">
                <a:solidFill>
                  <a:srgbClr val="015C7D"/>
                </a:solidFill>
                <a:latin typeface="Orgon Slab" panose="02000503000000020004" pitchFamily="50" charset="0"/>
              </a:rPr>
              <a:t/>
            </a:r>
            <a:br>
              <a:rPr lang="en-US" sz="1050" dirty="0" smtClean="0">
                <a:solidFill>
                  <a:srgbClr val="015C7D"/>
                </a:solidFill>
                <a:latin typeface="Orgon Slab" panose="02000503000000020004" pitchFamily="50" charset="0"/>
              </a:rPr>
            </a:br>
            <a:r>
              <a:rPr lang="en-US" sz="1050" dirty="0" smtClean="0">
                <a:solidFill>
                  <a:srgbClr val="015C7D"/>
                </a:solidFill>
                <a:latin typeface="Orgon Slab" panose="02000503000000020004" pitchFamily="50" charset="0"/>
              </a:rPr>
              <a:t>Hispanic</a:t>
            </a:r>
            <a:r>
              <a:rPr lang="en-US" sz="1050" dirty="0">
                <a:solidFill>
                  <a:srgbClr val="015C7D"/>
                </a:solidFill>
                <a:latin typeface="Orgon Slab" panose="02000503000000020004" pitchFamily="50" charset="0"/>
              </a:rPr>
              <a:t>, Native American, Pacific Islanders) and/or female doctoral students</a:t>
            </a:r>
          </a:p>
          <a:p>
            <a:pPr lvl="1">
              <a:spcBef>
                <a:spcPts val="600"/>
              </a:spcBef>
            </a:pPr>
            <a:r>
              <a:rPr lang="en-US" sz="1050" dirty="0">
                <a:solidFill>
                  <a:srgbClr val="015C7D"/>
                </a:solidFill>
                <a:latin typeface="Orgon Slab" panose="02000503000000020004" pitchFamily="50" charset="0"/>
              </a:rPr>
              <a:t>Track II: General recruitment of highly competitive doctoral students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latin typeface="Orgon Slab" panose="02000503000000020004" pitchFamily="50" charset="0"/>
              </a:rPr>
              <a:t>Any department with a doctoral degree offering can apply. Applications </a:t>
            </a:r>
            <a:r>
              <a:rPr lang="en-US" sz="1400" dirty="0" smtClean="0">
                <a:latin typeface="Orgon Slab" panose="02000503000000020004" pitchFamily="50" charset="0"/>
              </a:rPr>
              <a:t>must</a:t>
            </a:r>
            <a:br>
              <a:rPr lang="en-US" sz="1400" dirty="0" smtClean="0">
                <a:latin typeface="Orgon Slab" panose="02000503000000020004" pitchFamily="50" charset="0"/>
              </a:rPr>
            </a:br>
            <a:r>
              <a:rPr lang="en-US" sz="1400" dirty="0" smtClean="0">
                <a:latin typeface="Orgon Slab" panose="02000503000000020004" pitchFamily="50" charset="0"/>
              </a:rPr>
              <a:t>be </a:t>
            </a:r>
            <a:r>
              <a:rPr lang="en-US" sz="1400" dirty="0">
                <a:latin typeface="Orgon Slab" panose="02000503000000020004" pitchFamily="50" charset="0"/>
              </a:rPr>
              <a:t>electronically submitted by </a:t>
            </a:r>
            <a:r>
              <a:rPr lang="en-US" sz="1400" dirty="0">
                <a:solidFill>
                  <a:srgbClr val="005F83"/>
                </a:solidFill>
                <a:latin typeface="Orgon Slab" panose="02000503000000020004" pitchFamily="50" charset="0"/>
              </a:rPr>
              <a:t>Jan. 25, 2017.</a:t>
            </a:r>
          </a:p>
          <a:p>
            <a:pPr>
              <a:spcBef>
                <a:spcPts val="1200"/>
              </a:spcBef>
            </a:pPr>
            <a:r>
              <a:rPr lang="en-US" sz="1400" dirty="0">
                <a:latin typeface="Orgon Slab" panose="02000503000000020004" pitchFamily="50" charset="0"/>
              </a:rPr>
              <a:t>For more information, please visit the Doctoral Student Recruitment </a:t>
            </a:r>
            <a:r>
              <a:rPr lang="en-US" sz="1400" dirty="0" smtClean="0">
                <a:latin typeface="Orgon Slab" panose="02000503000000020004" pitchFamily="50" charset="0"/>
              </a:rPr>
              <a:t>Grants</a:t>
            </a:r>
            <a:br>
              <a:rPr lang="en-US" sz="1400" dirty="0" smtClean="0">
                <a:latin typeface="Orgon Slab" panose="02000503000000020004" pitchFamily="50" charset="0"/>
              </a:rPr>
            </a:br>
            <a:r>
              <a:rPr lang="en-US" sz="1400" dirty="0" smtClean="0">
                <a:latin typeface="Orgon Slab" panose="02000503000000020004" pitchFamily="50" charset="0"/>
              </a:rPr>
              <a:t>webpage </a:t>
            </a:r>
            <a:r>
              <a:rPr lang="en-US" sz="1400" dirty="0">
                <a:latin typeface="Orgon Slab" panose="02000503000000020004" pitchFamily="50" charset="0"/>
              </a:rPr>
              <a:t>which includes associated FAQs.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91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13082" y="448050"/>
            <a:ext cx="8184662" cy="540492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Office of Graduate Studies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3082" y="1003561"/>
            <a:ext cx="8833210" cy="533957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Recent Programs</a:t>
            </a:r>
          </a:p>
          <a:p>
            <a:pPr>
              <a:spcBef>
                <a:spcPts val="1200"/>
              </a:spcBef>
            </a:pPr>
            <a:r>
              <a:rPr lang="en-US" sz="1600" b="1" dirty="0">
                <a:solidFill>
                  <a:srgbClr val="005F83"/>
                </a:solidFill>
              </a:rPr>
              <a:t>New Graduate Student Orientation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Planned for day-long event on Friday, 1/13/17; rescheduled to Wednesday night, 1/18/17 with compressed schedule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24 speakers from campus on a variety of topics:</a:t>
            </a:r>
          </a:p>
          <a:p>
            <a:pPr lvl="2">
              <a:spcBef>
                <a:spcPts val="600"/>
              </a:spcBef>
            </a:pPr>
            <a:r>
              <a:rPr lang="en-US" sz="1200" dirty="0"/>
              <a:t>Advising, funding, library resources, technical editing, COER, counseling, student health, Council of Graduate Students, IT, RSS IT, Ed Tech, Diversity and Inclusion, academic dishonesty, student grievances, GRA/GTA/GA responsibilities, Registrar, Tech Transfer, Plagiarism, Environmental Health and Safety, Campus Police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58 new graduate students in attendance </a:t>
            </a:r>
          </a:p>
          <a:p>
            <a:pPr>
              <a:spcBef>
                <a:spcPts val="1800"/>
              </a:spcBef>
            </a:pPr>
            <a:r>
              <a:rPr lang="en-US" sz="1600" b="1" dirty="0">
                <a:solidFill>
                  <a:srgbClr val="005F83"/>
                </a:solidFill>
              </a:rPr>
              <a:t>Thesis/Dissertation Boot Camp </a:t>
            </a:r>
            <a:r>
              <a:rPr lang="en-US" sz="1600" b="1" dirty="0"/>
              <a:t>held 1/9-1/12 with 15 students in attendance</a:t>
            </a:r>
          </a:p>
          <a:p>
            <a:pPr>
              <a:spcBef>
                <a:spcPts val="1800"/>
              </a:spcBef>
            </a:pPr>
            <a:r>
              <a:rPr lang="en-US" sz="1600" b="1" dirty="0">
                <a:solidFill>
                  <a:srgbClr val="005F83"/>
                </a:solidFill>
              </a:rPr>
              <a:t>Meet the Editor </a:t>
            </a:r>
            <a:r>
              <a:rPr lang="en-US" sz="1600" b="1" dirty="0"/>
              <a:t>seminar held 1/18 with 30 students in attendance</a:t>
            </a:r>
          </a:p>
          <a:p>
            <a:pPr>
              <a:spcBef>
                <a:spcPts val="1800"/>
              </a:spcBef>
            </a:pPr>
            <a:r>
              <a:rPr lang="en-US" sz="1600" b="1" dirty="0">
                <a:solidFill>
                  <a:srgbClr val="005F83"/>
                </a:solidFill>
              </a:rPr>
              <a:t>Fellows Poster Session </a:t>
            </a:r>
            <a:r>
              <a:rPr lang="en-US" sz="1600" b="1" dirty="0"/>
              <a:t>scheduled for Monday, 2/27 in </a:t>
            </a:r>
            <a:r>
              <a:rPr lang="en-US" sz="1600" b="1" dirty="0" err="1"/>
              <a:t>Havener</a:t>
            </a:r>
            <a:r>
              <a:rPr lang="en-US" sz="1600" b="1" dirty="0"/>
              <a:t> Center</a:t>
            </a:r>
          </a:p>
          <a:p>
            <a:pPr>
              <a:spcBef>
                <a:spcPts val="1800"/>
              </a:spcBef>
            </a:pPr>
            <a:r>
              <a:rPr lang="en-US" sz="1600" b="1" dirty="0"/>
              <a:t>View all of our student events scheduled for this semester: </a:t>
            </a:r>
            <a:r>
              <a:rPr lang="en-US" sz="1600" b="1" dirty="0">
                <a:solidFill>
                  <a:srgbClr val="005F83"/>
                </a:solidFill>
              </a:rPr>
              <a:t>http://grad.mst.edu/events/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2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10467" y="433514"/>
            <a:ext cx="8382743" cy="620929"/>
          </a:xfrm>
        </p:spPr>
        <p:txBody>
          <a:bodyPr/>
          <a:lstStyle/>
          <a:p>
            <a:r>
              <a:rPr lang="en-US" sz="3200" dirty="0"/>
              <a:t>Office of Sponsored Programs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5181" y="1225983"/>
            <a:ext cx="8196210" cy="4820592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015C7D"/>
                </a:solidFill>
              </a:rPr>
              <a:t>Summary of FY17 activities year-to-date (</a:t>
            </a:r>
            <a:r>
              <a:rPr lang="en-US" sz="2000" b="1" dirty="0" smtClean="0">
                <a:solidFill>
                  <a:srgbClr val="015C7D"/>
                </a:solidFill>
              </a:rPr>
              <a:t>November)</a:t>
            </a:r>
          </a:p>
          <a:p>
            <a:pPr>
              <a:spcBef>
                <a:spcPts val="1800"/>
              </a:spcBef>
            </a:pPr>
            <a:r>
              <a:rPr lang="en-US" sz="1800" dirty="0" smtClean="0"/>
              <a:t>Number </a:t>
            </a:r>
            <a:r>
              <a:rPr lang="en-US" sz="1800" dirty="0"/>
              <a:t>of funded proposals is down by 8% for a total of 134</a:t>
            </a:r>
          </a:p>
          <a:p>
            <a:pPr lvl="1">
              <a:spcBef>
                <a:spcPts val="1800"/>
              </a:spcBef>
            </a:pPr>
            <a:r>
              <a:rPr lang="en-US" sz="1400" dirty="0">
                <a:solidFill>
                  <a:srgbClr val="015C7D"/>
                </a:solidFill>
              </a:rPr>
              <a:t>Total dollars is $16M which is down by 7%</a:t>
            </a:r>
          </a:p>
          <a:p>
            <a:pPr>
              <a:spcBef>
                <a:spcPts val="1800"/>
              </a:spcBef>
            </a:pPr>
            <a:r>
              <a:rPr lang="en-US" sz="1800" dirty="0" smtClean="0"/>
              <a:t>Number </a:t>
            </a:r>
            <a:r>
              <a:rPr lang="en-US" sz="1800" dirty="0"/>
              <a:t>of new proposals submitted is up 13% for a total of 261</a:t>
            </a:r>
          </a:p>
          <a:p>
            <a:pPr lvl="1">
              <a:spcBef>
                <a:spcPts val="1800"/>
              </a:spcBef>
            </a:pPr>
            <a:r>
              <a:rPr lang="en-US" sz="1400" dirty="0">
                <a:solidFill>
                  <a:srgbClr val="015C7D"/>
                </a:solidFill>
              </a:rPr>
              <a:t>Total dollars is $69M which is up by 4%</a:t>
            </a:r>
          </a:p>
          <a:p>
            <a:pPr>
              <a:spcBef>
                <a:spcPts val="1800"/>
              </a:spcBef>
            </a:pPr>
            <a:r>
              <a:rPr lang="en-US" sz="1800" dirty="0"/>
              <a:t>Number of active awards is up by 3% at  608</a:t>
            </a:r>
          </a:p>
          <a:p>
            <a:pPr>
              <a:spcBef>
                <a:spcPts val="1800"/>
              </a:spcBef>
            </a:pPr>
            <a:r>
              <a:rPr lang="en-US" sz="1800" dirty="0"/>
              <a:t>Total expenditures is $18M which is up by 5%</a:t>
            </a:r>
          </a:p>
          <a:p>
            <a:pPr>
              <a:spcBef>
                <a:spcPts val="1800"/>
              </a:spcBef>
            </a:pPr>
            <a:r>
              <a:rPr lang="en-US" sz="1800" dirty="0"/>
              <a:t>Net grant and contract expenditures is $14M which is up by 6%</a:t>
            </a:r>
          </a:p>
          <a:p>
            <a:pPr>
              <a:spcBef>
                <a:spcPts val="1800"/>
              </a:spcBef>
            </a:pPr>
            <a:r>
              <a:rPr lang="en-US" sz="1800" dirty="0"/>
              <a:t>F&amp;A recovered is $2.5M which is up by 7</a:t>
            </a:r>
            <a:r>
              <a:rPr lang="en-US" sz="1800" dirty="0" smtClean="0"/>
              <a:t>%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0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90132" y="400342"/>
            <a:ext cx="7139244" cy="99199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59B23F"/>
                </a:solidFill>
                <a:latin typeface="Orgon Slab" panose="02000503000000020004" pitchFamily="50" charset="0"/>
              </a:rPr>
              <a:t>Curtis Laws Wilson Library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4">
                    <a:lumMod val="10000"/>
                  </a:schemeClr>
                </a:solidFill>
                <a:latin typeface="Orgon Slab Light" pitchFamily="50" charset="0"/>
              </a:rPr>
              <a:t>Scholars’ Mine Report, July 2016 – December 2016</a:t>
            </a:r>
            <a:endParaRPr lang="en-US" sz="1800" b="1" dirty="0">
              <a:solidFill>
                <a:srgbClr val="59B23F"/>
              </a:solidFill>
              <a:latin typeface="Orgon Slab" panose="02000503000000020004" pitchFamily="50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26" y="1522543"/>
            <a:ext cx="7570649" cy="370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50898" y="5354121"/>
            <a:ext cx="52307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600" dirty="0" smtClean="0">
                <a:solidFill>
                  <a:srgbClr val="59B23F"/>
                </a:solidFill>
                <a:latin typeface="Orgon Slab" panose="02000503000000020004" pitchFamily="50" charset="0"/>
              </a:rPr>
              <a:t>Top </a:t>
            </a:r>
            <a:r>
              <a:rPr lang="en-US" sz="1600" dirty="0">
                <a:solidFill>
                  <a:srgbClr val="59B23F"/>
                </a:solidFill>
                <a:latin typeface="Orgon Slab" panose="02000503000000020004" pitchFamily="50" charset="0"/>
              </a:rPr>
              <a:t>20 Countries by </a:t>
            </a:r>
            <a:r>
              <a:rPr lang="en-US" sz="1600" dirty="0" smtClean="0">
                <a:solidFill>
                  <a:srgbClr val="59B23F"/>
                </a:solidFill>
                <a:latin typeface="Orgon Slab" panose="02000503000000020004" pitchFamily="50" charset="0"/>
              </a:rPr>
              <a:t>Downloads are Labeled</a:t>
            </a:r>
            <a:endParaRPr lang="en-US" sz="1600" dirty="0">
              <a:solidFill>
                <a:srgbClr val="59B23F"/>
              </a:solidFill>
              <a:latin typeface="Orgon Slab" panose="02000503000000020004" pitchFamily="50" charset="0"/>
            </a:endParaRPr>
          </a:p>
          <a:p>
            <a:pPr defTabSz="457200">
              <a:spcBef>
                <a:spcPts val="1200"/>
              </a:spcBef>
            </a:pPr>
            <a:r>
              <a:rPr lang="en-US" sz="1600" dirty="0">
                <a:solidFill>
                  <a:srgbClr val="59B23F"/>
                </a:solidFill>
                <a:latin typeface="Orgon Slab" panose="02000503000000020004" pitchFamily="50" charset="0"/>
              </a:rPr>
              <a:t>Total Downloads = 302,726</a:t>
            </a:r>
          </a:p>
          <a:p>
            <a:pPr defTabSz="457200">
              <a:spcBef>
                <a:spcPts val="1200"/>
              </a:spcBef>
            </a:pPr>
            <a:r>
              <a:rPr lang="en-US" sz="1600" dirty="0">
                <a:solidFill>
                  <a:srgbClr val="59B23F"/>
                </a:solidFill>
                <a:latin typeface="Orgon Slab" panose="02000503000000020004" pitchFamily="50" charset="0"/>
              </a:rPr>
              <a:t>5% </a:t>
            </a:r>
            <a:r>
              <a:rPr lang="en-US" sz="1600" dirty="0" smtClean="0">
                <a:solidFill>
                  <a:srgbClr val="59B23F"/>
                </a:solidFill>
                <a:latin typeface="Orgon Slab" panose="02000503000000020004" pitchFamily="50" charset="0"/>
              </a:rPr>
              <a:t>Increase over same time, 2015</a:t>
            </a:r>
            <a:endParaRPr lang="en-US" sz="1600" dirty="0">
              <a:solidFill>
                <a:srgbClr val="59B23F"/>
              </a:solidFill>
              <a:latin typeface="Orgon Slab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65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Addressing budget issues impacting Academic Affairs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Percent of overall GRA budget going to departments and colleges – is it keeping up?</a:t>
            </a: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What’s happening to </a:t>
            </a:r>
            <a:r>
              <a:rPr lang="en-US" dirty="0"/>
              <a:t>M</a:t>
            </a:r>
            <a:r>
              <a:rPr lang="en-US" dirty="0" smtClean="0"/>
              <a:t>iscellaneous </a:t>
            </a:r>
            <a:r>
              <a:rPr lang="en-US" dirty="0"/>
              <a:t>I</a:t>
            </a:r>
            <a:r>
              <a:rPr lang="en-US" dirty="0" smtClean="0"/>
              <a:t>nstruction budget?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What’s happening with start-up funds?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What’s happening with process of budget-reductions effecting Academic Affairs?</a:t>
            </a:r>
          </a:p>
          <a:p>
            <a:pPr marL="457200" lvl="1" indent="0">
              <a:buNone/>
            </a:pPr>
            <a:r>
              <a:rPr lang="en-US" dirty="0" smtClean="0"/>
              <a:t>- Why was January 24 important?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0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3538" y="521433"/>
            <a:ext cx="8414668" cy="6175458"/>
            <a:chOff x="633538" y="521433"/>
            <a:chExt cx="8414668" cy="6175458"/>
          </a:xfrm>
        </p:grpSpPr>
        <p:sp>
          <p:nvSpPr>
            <p:cNvPr id="7" name="Rectangle 6"/>
            <p:cNvSpPr/>
            <p:nvPr/>
          </p:nvSpPr>
          <p:spPr>
            <a:xfrm>
              <a:off x="7593874" y="5442857"/>
              <a:ext cx="1454332" cy="125403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538" y="521433"/>
              <a:ext cx="7900851" cy="6078699"/>
            </a:xfrm>
            <a:prstGeom prst="rect">
              <a:avLst/>
            </a:prstGeom>
            <a:ln w="127000" cap="sq">
              <a:solidFill>
                <a:srgbClr val="00B05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4" name="Oval 3"/>
            <p:cNvSpPr/>
            <p:nvPr/>
          </p:nvSpPr>
          <p:spPr>
            <a:xfrm>
              <a:off x="7968341" y="2895058"/>
              <a:ext cx="487680" cy="21390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7994468" y="5140906"/>
              <a:ext cx="487680" cy="21390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859487" y="5755825"/>
              <a:ext cx="487680" cy="21390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8603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74765" y="510989"/>
            <a:ext cx="8473441" cy="6185902"/>
            <a:chOff x="574765" y="510989"/>
            <a:chExt cx="8473441" cy="6185902"/>
          </a:xfrm>
        </p:grpSpPr>
        <p:sp>
          <p:nvSpPr>
            <p:cNvPr id="6" name="Rectangle 5"/>
            <p:cNvSpPr/>
            <p:nvPr/>
          </p:nvSpPr>
          <p:spPr>
            <a:xfrm>
              <a:off x="7593874" y="5442857"/>
              <a:ext cx="1454332" cy="125403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765" y="510989"/>
              <a:ext cx="8040189" cy="6185902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>
            <a:xfrm>
              <a:off x="8186055" y="3082836"/>
              <a:ext cx="487680" cy="20900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8194761" y="4864377"/>
              <a:ext cx="487680" cy="21707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8186052" y="5617029"/>
              <a:ext cx="487680" cy="19658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180614" y="6418217"/>
              <a:ext cx="487680" cy="237307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658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98047" y="1708736"/>
            <a:ext cx="8363397" cy="370137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2) 	Miscellaneous Instruction</a:t>
            </a:r>
          </a:p>
          <a:p>
            <a:pPr marL="801688">
              <a:buFont typeface="Arial" panose="020B0604020202020204" pitchFamily="34" charset="0"/>
              <a:buChar char="•"/>
            </a:pPr>
            <a:r>
              <a:rPr lang="en-US" dirty="0" smtClean="0"/>
              <a:t>Rate sourced reductions between 2009-2011</a:t>
            </a:r>
          </a:p>
          <a:p>
            <a:pPr marL="801688">
              <a:buFont typeface="Arial" panose="020B0604020202020204" pitchFamily="34" charset="0"/>
              <a:buChar char="•"/>
            </a:pPr>
            <a:r>
              <a:rPr lang="en-US" dirty="0" smtClean="0"/>
              <a:t>Need backfilled by one-time (cost) dollars ever since</a:t>
            </a:r>
          </a:p>
          <a:p>
            <a:pPr marL="801688">
              <a:buFont typeface="Arial" panose="020B0604020202020204" pitchFamily="34" charset="0"/>
              <a:buChar char="•"/>
            </a:pPr>
            <a:r>
              <a:rPr lang="en-US" dirty="0" smtClean="0"/>
              <a:t>Those sources were transferred to Deans in Fall, 2016</a:t>
            </a:r>
          </a:p>
          <a:p>
            <a:pPr marL="801688">
              <a:buFont typeface="Arial" panose="020B0604020202020204" pitchFamily="34" charset="0"/>
              <a:buChar char="•"/>
            </a:pPr>
            <a:r>
              <a:rPr lang="en-US" dirty="0" smtClean="0"/>
              <a:t>Among our highest priorities to rebuild rate source for Miscellaneous Instruction going into FY18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70853" y="561233"/>
            <a:ext cx="8184662" cy="991999"/>
          </a:xfrm>
        </p:spPr>
        <p:txBody>
          <a:bodyPr/>
          <a:lstStyle/>
          <a:p>
            <a:pPr algn="ctr"/>
            <a:r>
              <a:rPr lang="en-US" dirty="0" smtClean="0"/>
              <a:t>Concerns, 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03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  <a:tabLst>
                <a:tab pos="457200" algn="l"/>
              </a:tabLst>
            </a:pPr>
            <a:r>
              <a:rPr lang="en-US" dirty="0" smtClean="0"/>
              <a:t>3) 	Start-up Funding</a:t>
            </a:r>
          </a:p>
          <a:p>
            <a:pPr marL="801688" lvl="1" indent="-342900">
              <a:buFont typeface="Arial" panose="020B0604020202020204" pitchFamily="34" charset="0"/>
              <a:buChar char="•"/>
              <a:tabLst>
                <a:tab pos="801688" algn="l"/>
              </a:tabLst>
            </a:pPr>
            <a:r>
              <a:rPr lang="en-US" sz="2400" dirty="0" smtClean="0"/>
              <a:t>Much the same story . . . source has been vacated positions, plus SI monies</a:t>
            </a:r>
          </a:p>
          <a:p>
            <a:pPr marL="801688">
              <a:buFont typeface="Arial" panose="020B0604020202020204" pitchFamily="34" charset="0"/>
              <a:buChar char="•"/>
              <a:tabLst>
                <a:tab pos="801688" algn="l"/>
              </a:tabLst>
            </a:pPr>
            <a:r>
              <a:rPr lang="en-US" dirty="0" smtClean="0"/>
              <a:t>Now transferred to Colleges as requested</a:t>
            </a:r>
          </a:p>
          <a:p>
            <a:pPr marL="801688">
              <a:buFont typeface="Arial" panose="020B0604020202020204" pitchFamily="34" charset="0"/>
              <a:buChar char="•"/>
              <a:tabLst>
                <a:tab pos="801688" algn="l"/>
              </a:tabLst>
            </a:pPr>
            <a:r>
              <a:rPr lang="en-US" dirty="0" smtClean="0"/>
              <a:t>But, SI has gone away</a:t>
            </a:r>
          </a:p>
          <a:p>
            <a:pPr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dirty="0"/>
          </a:p>
          <a:p>
            <a:pPr marL="0" indent="0">
              <a:buNone/>
              <a:tabLst>
                <a:tab pos="457200" algn="l"/>
              </a:tabLst>
            </a:pPr>
            <a:r>
              <a:rPr lang="en-US" dirty="0" smtClean="0"/>
              <a:t>4) 	What is the process now?</a:t>
            </a:r>
          </a:p>
          <a:p>
            <a:pPr marL="801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 smtClean="0"/>
              <a:t>	What happened on </a:t>
            </a:r>
            <a:r>
              <a:rPr lang="en-US" dirty="0" smtClean="0"/>
              <a:t>January </a:t>
            </a:r>
            <a:r>
              <a:rPr lang="en-US" dirty="0" smtClean="0"/>
              <a:t>24?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70853" y="561233"/>
            <a:ext cx="8184662" cy="991999"/>
          </a:xfrm>
        </p:spPr>
        <p:txBody>
          <a:bodyPr/>
          <a:lstStyle/>
          <a:p>
            <a:pPr algn="ctr"/>
            <a:r>
              <a:rPr lang="en-US" dirty="0" smtClean="0"/>
              <a:t>Concerns, 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851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61B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65" y="613269"/>
            <a:ext cx="5423016" cy="817562"/>
          </a:xfrm>
        </p:spPr>
        <p:txBody>
          <a:bodyPr/>
          <a:lstStyle/>
          <a:p>
            <a:r>
              <a:rPr lang="en-US" sz="5400" dirty="0" smtClean="0"/>
              <a:t>Division Updates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Faculty Senate Meeting</a:t>
            </a:r>
          </a:p>
          <a:p>
            <a:r>
              <a:rPr lang="en-US" dirty="0" smtClean="0"/>
              <a:t>Thursday, January 26,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94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128060" y="503771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3000" b="0" i="0" kern="1200" baseline="0">
                <a:solidFill>
                  <a:srgbClr val="509E2F"/>
                </a:solidFill>
                <a:latin typeface="Orgon Slab Medium"/>
                <a:ea typeface="+mn-ea"/>
                <a:cs typeface="Orgon Slab Medium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Enrollment Management</a:t>
            </a:r>
            <a:endParaRPr lang="en-US" sz="3600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659305" y="1254813"/>
            <a:ext cx="8196210" cy="370137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2400" b="0" i="0" kern="1200" baseline="0">
                <a:solidFill>
                  <a:srgbClr val="509E2F"/>
                </a:solidFill>
                <a:latin typeface="Orgon Slab Light"/>
                <a:ea typeface="+mn-ea"/>
                <a:cs typeface="Orgon Slab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 baseline="0">
                <a:solidFill>
                  <a:srgbClr val="509E2F"/>
                </a:solidFill>
                <a:latin typeface="Orgon Slab Light"/>
                <a:ea typeface="+mn-ea"/>
                <a:cs typeface="Orgon Slab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 typeface="Lucida Grande"/>
              <a:buChar char="&gt;"/>
              <a:defRPr sz="1800" b="0" i="0" kern="1200" baseline="0">
                <a:solidFill>
                  <a:srgbClr val="509E2F"/>
                </a:solidFill>
                <a:latin typeface="Orgon Slab Light"/>
                <a:ea typeface="+mn-ea"/>
                <a:cs typeface="Orgon Slab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 baseline="0">
                <a:solidFill>
                  <a:srgbClr val="509E2F"/>
                </a:solidFill>
                <a:latin typeface="Orgon Slab Light"/>
                <a:ea typeface="+mn-ea"/>
                <a:cs typeface="Orgon Slab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1400" b="0" i="0" kern="1200" baseline="0">
                <a:solidFill>
                  <a:srgbClr val="509E2F"/>
                </a:solidFill>
                <a:latin typeface="Orgon Slab Light"/>
                <a:ea typeface="+mn-ea"/>
                <a:cs typeface="Orgon Slab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/>
              <a:buNone/>
              <a:defRPr/>
            </a:pPr>
            <a:endParaRPr lang="en-US" sz="1600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93963" y="1254813"/>
            <a:ext cx="8010925" cy="4890614"/>
          </a:xfrm>
        </p:spPr>
        <p:txBody>
          <a:bodyPr/>
          <a:lstStyle/>
          <a:p>
            <a:pPr>
              <a:defRPr/>
            </a:pPr>
            <a:r>
              <a:rPr lang="en-US" altLang="en-US" sz="2000" dirty="0"/>
              <a:t>Top 18 Missouri high school seniors selected on December 3 for Chancellor’s Scholarship.  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en-US" sz="1600" dirty="0">
                <a:solidFill>
                  <a:srgbClr val="015C7D"/>
                </a:solidFill>
              </a:rPr>
              <a:t>44% female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en-US" sz="1600" dirty="0">
                <a:solidFill>
                  <a:srgbClr val="015C7D"/>
                </a:solidFill>
              </a:rPr>
              <a:t>78% are engineering (82% for total FTC group)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en-US" sz="1600" dirty="0" smtClean="0">
                <a:solidFill>
                  <a:srgbClr val="015C7D"/>
                </a:solidFill>
              </a:rPr>
              <a:t>4.30 </a:t>
            </a:r>
            <a:r>
              <a:rPr lang="en-US" altLang="en-US" sz="1600" dirty="0">
                <a:solidFill>
                  <a:srgbClr val="015C7D"/>
                </a:solidFill>
              </a:rPr>
              <a:t>average GPA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en-US" sz="1600" dirty="0">
                <a:solidFill>
                  <a:srgbClr val="015C7D"/>
                </a:solidFill>
              </a:rPr>
              <a:t>35 average ACT (4 with perfect 36)</a:t>
            </a:r>
          </a:p>
          <a:p>
            <a:pPr>
              <a:spcBef>
                <a:spcPts val="2400"/>
              </a:spcBef>
              <a:defRPr/>
            </a:pPr>
            <a:r>
              <a:rPr lang="en-US" altLang="en-US" sz="2000" dirty="0"/>
              <a:t>Monday, February 20 is Open House.</a:t>
            </a:r>
          </a:p>
          <a:p>
            <a:pPr>
              <a:spcBef>
                <a:spcPts val="2400"/>
              </a:spcBef>
              <a:defRPr/>
            </a:pPr>
            <a:r>
              <a:rPr lang="en-US" altLang="en-US" sz="2000" dirty="0"/>
              <a:t>First freshman PRO registration day for Fall 2017 is Saturday, February 25.</a:t>
            </a:r>
          </a:p>
          <a:p>
            <a:pPr>
              <a:spcBef>
                <a:spcPts val="2400"/>
              </a:spcBef>
              <a:defRPr/>
            </a:pPr>
            <a:r>
              <a:rPr lang="en-US" altLang="en-US" sz="2000" dirty="0"/>
              <a:t>VEX Robotics State Championship is Saturday, February 18</a:t>
            </a:r>
          </a:p>
        </p:txBody>
      </p:sp>
    </p:spTree>
    <p:extLst>
      <p:ext uri="{BB962C8B-B14F-4D97-AF65-F5344CB8AC3E}">
        <p14:creationId xmlns:p14="http://schemas.microsoft.com/office/powerpoint/2010/main" val="364909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34501" y="462979"/>
            <a:ext cx="6921360" cy="512895"/>
          </a:xfrm>
        </p:spPr>
        <p:txBody>
          <a:bodyPr/>
          <a:lstStyle/>
          <a:p>
            <a:r>
              <a:rPr lang="en-US" dirty="0" smtClean="0"/>
              <a:t>College of Arts, Sciences, and Business</a:t>
            </a:r>
            <a:endParaRPr lang="en-US" dirty="0"/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34501" y="1273954"/>
            <a:ext cx="8196210" cy="481381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2400" b="0" i="0" kern="1200" baseline="0">
                <a:solidFill>
                  <a:srgbClr val="509E2F"/>
                </a:solidFill>
                <a:latin typeface="Orgon Slab Light"/>
                <a:ea typeface="+mn-ea"/>
                <a:cs typeface="Orgon Slab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 baseline="0">
                <a:solidFill>
                  <a:srgbClr val="509E2F"/>
                </a:solidFill>
                <a:latin typeface="Orgon Slab Light"/>
                <a:ea typeface="+mn-ea"/>
                <a:cs typeface="Orgon Slab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 typeface="Lucida Grande"/>
              <a:buChar char="&gt;"/>
              <a:defRPr sz="1800" b="0" i="0" kern="1200" baseline="0">
                <a:solidFill>
                  <a:srgbClr val="509E2F"/>
                </a:solidFill>
                <a:latin typeface="Orgon Slab Light"/>
                <a:ea typeface="+mn-ea"/>
                <a:cs typeface="Orgon Slab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 baseline="0">
                <a:solidFill>
                  <a:srgbClr val="509E2F"/>
                </a:solidFill>
                <a:latin typeface="Orgon Slab Light"/>
                <a:ea typeface="+mn-ea"/>
                <a:cs typeface="Orgon Slab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1400" b="0" i="0" kern="1200" baseline="0">
                <a:solidFill>
                  <a:srgbClr val="509E2F"/>
                </a:solidFill>
                <a:latin typeface="Orgon Slab Light"/>
                <a:ea typeface="+mn-ea"/>
                <a:cs typeface="Orgon Slab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Nicholas Leventis </a:t>
            </a:r>
            <a:r>
              <a:rPr lang="en-US" sz="1800" dirty="0" smtClean="0">
                <a:solidFill>
                  <a:srgbClr val="005F83"/>
                </a:solidFill>
                <a:latin typeface="Orgon Slab Light" panose="02000503000000020004" pitchFamily="50" charset="0"/>
              </a:rPr>
              <a:t>(Chemistry) </a:t>
            </a:r>
            <a:r>
              <a:rPr lang="en-US" altLang="en-US" sz="1800" dirty="0">
                <a:solidFill>
                  <a:srgbClr val="005F83"/>
                </a:solidFill>
                <a:latin typeface="Orgon Slab Light" panose="02000503000000020004" pitchFamily="50" charset="0"/>
              </a:rPr>
              <a:t>has been awarded an additional </a:t>
            </a:r>
            <a:r>
              <a:rPr lang="en-US" altLang="en-US" sz="1800" dirty="0" smtClean="0">
                <a:solidFill>
                  <a:srgbClr val="005F83"/>
                </a:solidFill>
                <a:latin typeface="Orgon Slab Light" panose="02000503000000020004" pitchFamily="50" charset="0"/>
              </a:rPr>
              <a:t>$35,268 </a:t>
            </a:r>
            <a:r>
              <a:rPr lang="en-US" altLang="en-US" sz="1800" dirty="0">
                <a:solidFill>
                  <a:srgbClr val="005F83"/>
                </a:solidFill>
                <a:latin typeface="Orgon Slab Light" panose="02000503000000020004" pitchFamily="50" charset="0"/>
              </a:rPr>
              <a:t>by </a:t>
            </a:r>
            <a:r>
              <a:rPr lang="en-US" altLang="en-US" sz="1800" dirty="0" smtClean="0">
                <a:solidFill>
                  <a:srgbClr val="005F83"/>
                </a:solidFill>
                <a:latin typeface="Orgon Slab Light" panose="02000503000000020004" pitchFamily="50" charset="0"/>
              </a:rPr>
              <a:t>the Army Research Office for his </a:t>
            </a:r>
            <a:r>
              <a:rPr lang="en-US" altLang="en-US" sz="1800" dirty="0">
                <a:solidFill>
                  <a:srgbClr val="005F83"/>
                </a:solidFill>
                <a:latin typeface="Orgon Slab Light" panose="02000503000000020004" pitchFamily="50" charset="0"/>
              </a:rPr>
              <a:t>project entitled, </a:t>
            </a:r>
            <a:r>
              <a:rPr lang="en-US" altLang="en-US" sz="1800" dirty="0" smtClean="0">
                <a:solidFill>
                  <a:srgbClr val="005F83"/>
                </a:solidFill>
                <a:latin typeface="Orgon Slab Light" panose="02000503000000020004" pitchFamily="50" charset="0"/>
              </a:rPr>
              <a:t>“</a:t>
            </a:r>
            <a:r>
              <a:rPr lang="en-US" sz="1800" dirty="0" smtClean="0">
                <a:solidFill>
                  <a:srgbClr val="005F83"/>
                </a:solidFill>
                <a:latin typeface="Orgon Slab Light" panose="02000503000000020004" pitchFamily="50" charset="0"/>
              </a:rPr>
              <a:t>Fractal Assembly of Polymeric Nanoparticles into Fibers versus Globules: an Experimental and Computational Study” </a:t>
            </a:r>
            <a:r>
              <a:rPr lang="en-US" sz="1800" dirty="0">
                <a:solidFill>
                  <a:srgbClr val="005F83"/>
                </a:solidFill>
                <a:latin typeface="Orgon Slab Light" panose="02000503000000020004" pitchFamily="50" charset="0"/>
              </a:rPr>
              <a:t>to bring the total award to </a:t>
            </a:r>
            <a:r>
              <a:rPr lang="en-US" sz="1800" dirty="0" smtClean="0">
                <a:solidFill>
                  <a:srgbClr val="005F83"/>
                </a:solidFill>
                <a:latin typeface="Orgon Slab Light" panose="02000503000000020004" pitchFamily="50" charset="0"/>
              </a:rPr>
              <a:t>$331,268.</a:t>
            </a:r>
          </a:p>
          <a:p>
            <a:endParaRPr lang="en-US" altLang="en-US" sz="1800" dirty="0">
              <a:solidFill>
                <a:srgbClr val="005F83"/>
              </a:solidFill>
              <a:latin typeface="Orgon Slab Light" panose="02000503000000020004" pitchFamily="50" charset="0"/>
            </a:endParaRPr>
          </a:p>
          <a:p>
            <a:r>
              <a:rPr lang="en-US" sz="18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Audra Merfeld-Langston </a:t>
            </a:r>
            <a:r>
              <a:rPr lang="en-US" sz="1800" dirty="0" smtClean="0">
                <a:solidFill>
                  <a:srgbClr val="005F83"/>
                </a:solidFill>
                <a:latin typeface="Orgon Slab Light" panose="02000503000000020004" pitchFamily="50" charset="0"/>
              </a:rPr>
              <a:t>(Arts, Languages, and Philosophy) has been awarded $93,229 by the U.S. Dept. of Education for her project entitled, “Developing a Minor in Latin American Studies for Technical Application.”</a:t>
            </a:r>
          </a:p>
          <a:p>
            <a:endParaRPr lang="en-US" sz="1800" dirty="0" smtClean="0">
              <a:solidFill>
                <a:srgbClr val="005F83"/>
              </a:solidFill>
              <a:latin typeface="Orgon Slab Light" panose="02000503000000020004" pitchFamily="50" charset="0"/>
            </a:endParaRPr>
          </a:p>
          <a:p>
            <a:r>
              <a:rPr lang="en-US" sz="18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Manashi </a:t>
            </a:r>
            <a:r>
              <a:rPr lang="en-US" sz="1800" b="1" dirty="0" err="1" smtClean="0">
                <a:solidFill>
                  <a:srgbClr val="005F83"/>
                </a:solidFill>
                <a:latin typeface="Orgon Slab" panose="02000503000000020004" pitchFamily="50" charset="0"/>
              </a:rPr>
              <a:t>Nath’s</a:t>
            </a:r>
            <a:r>
              <a:rPr lang="en-US" sz="18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 </a:t>
            </a:r>
            <a:r>
              <a:rPr lang="en-US" sz="1800" dirty="0" smtClean="0">
                <a:solidFill>
                  <a:srgbClr val="005F83"/>
                </a:solidFill>
                <a:latin typeface="Orgon Slab Light" panose="02000503000000020004" pitchFamily="50" charset="0"/>
              </a:rPr>
              <a:t>(Chemistry) graphic abstract was published on the cover of the journal </a:t>
            </a:r>
            <a:r>
              <a:rPr lang="en-US" sz="1800" dirty="0" err="1" smtClean="0">
                <a:solidFill>
                  <a:srgbClr val="005F83"/>
                </a:solidFill>
                <a:latin typeface="Orgon Slab Light" panose="02000503000000020004" pitchFamily="50" charset="0"/>
              </a:rPr>
              <a:t>Chem</a:t>
            </a:r>
            <a:r>
              <a:rPr lang="en-US" sz="1800" dirty="0" smtClean="0">
                <a:solidFill>
                  <a:srgbClr val="005F83"/>
                </a:solidFill>
                <a:latin typeface="Orgon Slab Light" panose="02000503000000020004" pitchFamily="50" charset="0"/>
              </a:rPr>
              <a:t> </a:t>
            </a:r>
            <a:r>
              <a:rPr lang="en-US" sz="1800" dirty="0" err="1" smtClean="0">
                <a:solidFill>
                  <a:srgbClr val="005F83"/>
                </a:solidFill>
                <a:latin typeface="Orgon Slab Light" panose="02000503000000020004" pitchFamily="50" charset="0"/>
              </a:rPr>
              <a:t>Sus</a:t>
            </a:r>
            <a:r>
              <a:rPr lang="en-US" sz="1800" dirty="0" smtClean="0">
                <a:solidFill>
                  <a:srgbClr val="005F83"/>
                </a:solidFill>
                <a:latin typeface="Orgon Slab Light" panose="02000503000000020004" pitchFamily="50" charset="0"/>
              </a:rPr>
              <a:t> </a:t>
            </a:r>
            <a:r>
              <a:rPr lang="en-US" sz="1800" dirty="0" err="1" smtClean="0">
                <a:solidFill>
                  <a:srgbClr val="005F83"/>
                </a:solidFill>
                <a:latin typeface="Orgon Slab Light" panose="02000503000000020004" pitchFamily="50" charset="0"/>
              </a:rPr>
              <a:t>Chem</a:t>
            </a:r>
            <a:r>
              <a:rPr lang="en-US" sz="1800" dirty="0" smtClean="0">
                <a:solidFill>
                  <a:srgbClr val="005F83"/>
                </a:solidFill>
                <a:latin typeface="Orgon Slab Light" panose="02000503000000020004" pitchFamily="50" charset="0"/>
              </a:rPr>
              <a:t> issue 22.  Her paper was also published in this journal.</a:t>
            </a:r>
          </a:p>
          <a:p>
            <a:endParaRPr lang="en-US" altLang="en-US" sz="1800" dirty="0" smtClean="0">
              <a:solidFill>
                <a:srgbClr val="005F83"/>
              </a:solidFill>
              <a:latin typeface="Orgon Slab Light" panose="02000503000000020004" pitchFamily="50" charset="0"/>
            </a:endParaRPr>
          </a:p>
          <a:p>
            <a:r>
              <a:rPr lang="en-US" altLang="en-US" sz="18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Fiona Nah </a:t>
            </a:r>
            <a:r>
              <a:rPr lang="en-US" altLang="en-US" sz="1800" dirty="0" smtClean="0">
                <a:solidFill>
                  <a:srgbClr val="005F83"/>
                </a:solidFill>
                <a:latin typeface="Orgon Slab Light" panose="02000503000000020004" pitchFamily="50" charset="0"/>
              </a:rPr>
              <a:t>(Business and Information Technology) was </a:t>
            </a:r>
            <a:br>
              <a:rPr lang="en-US" altLang="en-US" sz="1800" dirty="0" smtClean="0">
                <a:solidFill>
                  <a:srgbClr val="005F83"/>
                </a:solidFill>
                <a:latin typeface="Orgon Slab Light" panose="02000503000000020004" pitchFamily="50" charset="0"/>
              </a:rPr>
            </a:br>
            <a:r>
              <a:rPr lang="en-US" altLang="en-US" sz="1800" dirty="0" smtClean="0">
                <a:solidFill>
                  <a:srgbClr val="005F83"/>
                </a:solidFill>
                <a:latin typeface="Orgon Slab Light" panose="02000503000000020004" pitchFamily="50" charset="0"/>
              </a:rPr>
              <a:t>named one of the “top women in VP” by the Girls in Tech website</a:t>
            </a:r>
            <a:endParaRPr lang="en-US" dirty="0">
              <a:solidFill>
                <a:srgbClr val="005F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4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o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1261</Words>
  <Application>Microsoft Office PowerPoint</Application>
  <PresentationFormat>On-screen Show (4:3)</PresentationFormat>
  <Paragraphs>124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Encode Sans Normal Black</vt:lpstr>
      <vt:lpstr>Lucida Grande</vt:lpstr>
      <vt:lpstr>Orgon Slab</vt:lpstr>
      <vt:lpstr>Orgon Slab Light</vt:lpstr>
      <vt:lpstr>Orgon Slab Medium</vt:lpstr>
      <vt:lpstr>Tungsten-Semibold</vt:lpstr>
      <vt:lpstr>Intro Page</vt:lpstr>
      <vt:lpstr>2_Custom Design</vt:lpstr>
      <vt:lpstr>3_Custom Design</vt:lpstr>
      <vt:lpstr>4_Custom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Division Updates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Missouri University of Science and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McCune, Liz</dc:creator>
  <cp:lastModifiedBy>Palmer, Barbara J.</cp:lastModifiedBy>
  <cp:revision>20</cp:revision>
  <cp:lastPrinted>2017-01-26T17:31:16Z</cp:lastPrinted>
  <dcterms:created xsi:type="dcterms:W3CDTF">2016-11-16T23:13:48Z</dcterms:created>
  <dcterms:modified xsi:type="dcterms:W3CDTF">2017-01-26T22:19:42Z</dcterms:modified>
</cp:coreProperties>
</file>